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3AF92CA-BB1C-4E15-846D-638730B51E11}" type="datetimeFigureOut">
              <a:rPr lang="ar-IQ" smtClean="0"/>
              <a:t>05/03/1440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347550C-314A-47E2-B63F-6BA04F64F2D3}" type="slidenum">
              <a:rPr lang="ar-IQ" smtClean="0"/>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C5AB9BC3-8D84-40DC-9EC4-3C8B4B35D27F}" type="slidenum">
              <a:rPr lang="ar-IQ" smtClean="0"/>
              <a:pPr/>
              <a:t>1</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72E3C128-72CA-482C-9E78-774F43C23605}" type="slidenum">
              <a:rPr lang="ar-IQ" smtClean="0"/>
              <a:pPr/>
              <a:t>20</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F7A5525-9483-4F64-A5E3-C2B4AE5C76F0}" type="datetimeFigureOut">
              <a:rPr lang="ar-IQ" smtClean="0"/>
              <a:t>05/03/1440</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F0BF7BE-F07B-4DAC-9C59-9B3F403C9B47}"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7A5525-9483-4F64-A5E3-C2B4AE5C76F0}" type="datetimeFigureOut">
              <a:rPr lang="ar-IQ" smtClean="0"/>
              <a:t>05/03/1440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5F0BF7BE-F07B-4DAC-9C59-9B3F403C9B4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7A5525-9483-4F64-A5E3-C2B4AE5C76F0}" type="datetimeFigureOut">
              <a:rPr lang="ar-IQ" smtClean="0"/>
              <a:t>05/03/1440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5F0BF7BE-F07B-4DAC-9C59-9B3F403C9B47}"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7A5525-9483-4F64-A5E3-C2B4AE5C76F0}" type="datetimeFigureOut">
              <a:rPr lang="ar-IQ" smtClean="0"/>
              <a:t>05/03/1440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5F0BF7BE-F07B-4DAC-9C59-9B3F403C9B47}" type="slidenum">
              <a:rPr lang="ar-IQ" smtClean="0"/>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7A5525-9483-4F64-A5E3-C2B4AE5C76F0}" type="datetimeFigureOut">
              <a:rPr lang="ar-IQ" smtClean="0"/>
              <a:t>05/03/1440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5F0BF7BE-F07B-4DAC-9C59-9B3F403C9B47}" type="slidenum">
              <a:rPr lang="ar-IQ" smtClean="0"/>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7A5525-9483-4F64-A5E3-C2B4AE5C76F0}" type="datetimeFigureOut">
              <a:rPr lang="ar-IQ" smtClean="0"/>
              <a:t>05/03/1440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5F0BF7BE-F07B-4DAC-9C59-9B3F403C9B47}" type="slidenum">
              <a:rPr lang="ar-IQ" smtClean="0"/>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7A5525-9483-4F64-A5E3-C2B4AE5C76F0}" type="datetimeFigureOut">
              <a:rPr lang="ar-IQ" smtClean="0"/>
              <a:t>05/03/1440</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5F0BF7BE-F07B-4DAC-9C59-9B3F403C9B47}"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F7A5525-9483-4F64-A5E3-C2B4AE5C76F0}" type="datetimeFigureOut">
              <a:rPr lang="ar-IQ" smtClean="0"/>
              <a:t>05/03/1440</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5F0BF7BE-F07B-4DAC-9C59-9B3F403C9B47}" type="slidenum">
              <a:rPr lang="ar-IQ" smtClean="0"/>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F7A5525-9483-4F64-A5E3-C2B4AE5C76F0}" type="datetimeFigureOut">
              <a:rPr lang="ar-IQ" smtClean="0"/>
              <a:t>05/03/1440</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5F0BF7BE-F07B-4DAC-9C59-9B3F403C9B4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F7A5525-9483-4F64-A5E3-C2B4AE5C76F0}" type="datetimeFigureOut">
              <a:rPr lang="ar-IQ" smtClean="0"/>
              <a:t>05/03/1440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5F0BF7BE-F07B-4DAC-9C59-9B3F403C9B47}"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F7A5525-9483-4F64-A5E3-C2B4AE5C76F0}" type="datetimeFigureOut">
              <a:rPr lang="ar-IQ" smtClean="0"/>
              <a:t>05/03/1440</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F0BF7BE-F07B-4DAC-9C59-9B3F403C9B47}" type="slidenum">
              <a:rPr lang="ar-IQ" smtClean="0"/>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F7A5525-9483-4F64-A5E3-C2B4AE5C76F0}" type="datetimeFigureOut">
              <a:rPr lang="ar-IQ" smtClean="0"/>
              <a:t>05/03/1440</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F0BF7BE-F07B-4DAC-9C59-9B3F403C9B47}"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simple.wikipedia.org/wiki/Barbara_McClintock" TargetMode="External"/><Relationship Id="rId3" Type="http://schemas.openxmlformats.org/officeDocument/2006/relationships/hyperlink" Target="https://simple.wikipedia.org/wiki/DNA" TargetMode="External"/><Relationship Id="rId7" Type="http://schemas.openxmlformats.org/officeDocument/2006/relationships/hyperlink" Target="https://simple.wikipedia.org/wiki/Genes" TargetMode="External"/><Relationship Id="rId2" Type="http://schemas.openxmlformats.org/officeDocument/2006/relationships/hyperlink" Target="https://simple.wiktionary.org/wiki/sequence" TargetMode="External"/><Relationship Id="rId1" Type="http://schemas.openxmlformats.org/officeDocument/2006/relationships/slideLayout" Target="../slideLayouts/slideLayout2.xml"/><Relationship Id="rId6" Type="http://schemas.openxmlformats.org/officeDocument/2006/relationships/hyperlink" Target="https://simple.wikipedia.org/wiki/Journalism" TargetMode="External"/><Relationship Id="rId5" Type="http://schemas.openxmlformats.org/officeDocument/2006/relationships/hyperlink" Target="https://simple.wikipedia.org/wiki/Cell" TargetMode="External"/><Relationship Id="rId4" Type="http://schemas.openxmlformats.org/officeDocument/2006/relationships/hyperlink" Target="https://simple.wikipedia.org/wiki/Genome" TargetMode="External"/><Relationship Id="rId9" Type="http://schemas.openxmlformats.org/officeDocument/2006/relationships/hyperlink" Target="https://simple.wikipedia.org/wiki/Nobel_Priz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ws.collin.edu/biopage/faculty/mcculloch/1408/notes/macromolecules/nucleotide.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microsoft.com/office/2007/relationships/hdphoto" Target="../../word/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5057"/>
            <a:ext cx="7772400" cy="1186819"/>
          </a:xfrm>
        </p:spPr>
        <p:txBody>
          <a:bodyPr/>
          <a:lstStyle/>
          <a:p>
            <a:pPr algn="ctr" rtl="0"/>
            <a:r>
              <a:rPr lang="en-US" dirty="0" smtClean="0"/>
              <a:t>Genetics of Bacteria </a:t>
            </a:r>
            <a:endParaRPr lang="ar-IQ" dirty="0"/>
          </a:p>
        </p:txBody>
      </p:sp>
      <p:sp>
        <p:nvSpPr>
          <p:cNvPr id="5" name="Subtitle 2"/>
          <p:cNvSpPr txBox="1">
            <a:spLocks/>
          </p:cNvSpPr>
          <p:nvPr/>
        </p:nvSpPr>
        <p:spPr>
          <a:xfrm>
            <a:off x="685800" y="4015246"/>
            <a:ext cx="7772400" cy="1199704"/>
          </a:xfrm>
          <a:prstGeom prst="rect">
            <a:avLst/>
          </a:prstGeom>
        </p:spPr>
        <p:txBody>
          <a:bodyPr vert="horz" lIns="45720" rIns="45720">
            <a:normAutofit fontScale="92500" lnSpcReduction="20000"/>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2"/>
                </a:solidFill>
                <a:effectLst/>
                <a:uLnTx/>
                <a:uFillTx/>
                <a:latin typeface="+mn-lt"/>
                <a:ea typeface="+mn-ea"/>
                <a:cs typeface="+mn-cs"/>
              </a:rPr>
              <a:t>2</a:t>
            </a:r>
            <a:r>
              <a:rPr kumimoji="0" lang="en-US" sz="2700" b="0" i="0" u="none" strike="noStrike" kern="1200" cap="none" spc="0" normalizeH="0" baseline="30000" noProof="0" dirty="0" smtClean="0">
                <a:ln>
                  <a:noFill/>
                </a:ln>
                <a:solidFill>
                  <a:schemeClr val="tx2"/>
                </a:solidFill>
                <a:effectLst/>
                <a:uLnTx/>
                <a:uFillTx/>
                <a:latin typeface="+mn-lt"/>
                <a:ea typeface="+mn-ea"/>
                <a:cs typeface="+mn-cs"/>
              </a:rPr>
              <a:t>nd</a:t>
            </a:r>
            <a:r>
              <a:rPr kumimoji="0" lang="en-US" sz="2700" b="0" i="0" u="none" strike="noStrike" kern="1200" cap="none" spc="0" normalizeH="0" baseline="0" noProof="0" dirty="0" smtClean="0">
                <a:ln>
                  <a:noFill/>
                </a:ln>
                <a:solidFill>
                  <a:schemeClr val="tx2"/>
                </a:solidFill>
                <a:effectLst/>
                <a:uLnTx/>
                <a:uFillTx/>
                <a:latin typeface="+mn-lt"/>
                <a:ea typeface="+mn-ea"/>
                <a:cs typeface="+mn-cs"/>
              </a:rPr>
              <a:t> Year – 1</a:t>
            </a:r>
            <a:r>
              <a:rPr kumimoji="0" lang="en-US" sz="2700" b="0" i="0" u="none" strike="noStrike" kern="1200" cap="none" spc="0" normalizeH="0" baseline="30000" noProof="0" dirty="0" smtClean="0">
                <a:ln>
                  <a:noFill/>
                </a:ln>
                <a:solidFill>
                  <a:schemeClr val="tx2"/>
                </a:solidFill>
                <a:effectLst/>
                <a:uLnTx/>
                <a:uFillTx/>
                <a:latin typeface="+mn-lt"/>
                <a:ea typeface="+mn-ea"/>
                <a:cs typeface="+mn-cs"/>
              </a:rPr>
              <a:t>st</a:t>
            </a:r>
            <a:r>
              <a:rPr kumimoji="0" lang="en-US" sz="2700" b="0" i="0" u="none" strike="noStrike" kern="1200" cap="none" spc="0" normalizeH="0" baseline="0" noProof="0" dirty="0" smtClean="0">
                <a:ln>
                  <a:noFill/>
                </a:ln>
                <a:solidFill>
                  <a:schemeClr val="tx2"/>
                </a:solidFill>
                <a:effectLst/>
                <a:uLnTx/>
                <a:uFillTx/>
                <a:latin typeface="+mn-lt"/>
                <a:ea typeface="+mn-ea"/>
                <a:cs typeface="+mn-cs"/>
              </a:rPr>
              <a:t> semester</a:t>
            </a: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2"/>
              </a:solidFill>
              <a:effectLst/>
              <a:uLnTx/>
              <a:uFillTx/>
              <a:latin typeface="+mn-lt"/>
              <a:ea typeface="+mn-ea"/>
              <a:cs typeface="+mn-cs"/>
            </a:endParaRP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2"/>
                </a:solidFill>
                <a:effectLst/>
                <a:uLnTx/>
                <a:uFillTx/>
                <a:latin typeface="+mn-lt"/>
                <a:ea typeface="+mn-ea"/>
                <a:cs typeface="+mn-cs"/>
              </a:rPr>
              <a:t>Dr. </a:t>
            </a:r>
            <a:r>
              <a:rPr kumimoji="0" lang="en-US" sz="2700" b="0" i="0" u="none" strike="noStrike" kern="1200" cap="none" spc="0" normalizeH="0" baseline="0" noProof="0" dirty="0" err="1" smtClean="0">
                <a:ln>
                  <a:noFill/>
                </a:ln>
                <a:solidFill>
                  <a:schemeClr val="tx2"/>
                </a:solidFill>
                <a:effectLst/>
                <a:uLnTx/>
                <a:uFillTx/>
                <a:latin typeface="+mn-lt"/>
                <a:ea typeface="+mn-ea"/>
                <a:cs typeface="+mn-cs"/>
              </a:rPr>
              <a:t>Munira</a:t>
            </a:r>
            <a:r>
              <a:rPr kumimoji="0" lang="en-US" sz="2700" b="0" i="0" u="none" strike="noStrike" kern="1200" cap="none" spc="0" normalizeH="0" baseline="0" noProof="0" dirty="0" smtClean="0">
                <a:ln>
                  <a:noFill/>
                </a:ln>
                <a:solidFill>
                  <a:schemeClr val="tx2"/>
                </a:solidFill>
                <a:effectLst/>
                <a:uLnTx/>
                <a:uFillTx/>
                <a:latin typeface="+mn-lt"/>
                <a:ea typeface="+mn-ea"/>
                <a:cs typeface="+mn-cs"/>
              </a:rPr>
              <a:t> Ch. Ismail </a:t>
            </a:r>
          </a:p>
          <a:p>
            <a:pPr marL="0" marR="64008" lvl="0" indent="0" algn="ct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IQ"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6" descr="شعارالكرخ.jpg"/>
          <p:cNvPicPr>
            <a:picLocks noChangeAspect="1"/>
          </p:cNvPicPr>
          <p:nvPr/>
        </p:nvPicPr>
        <p:blipFill>
          <a:blip r:embed="rId3"/>
          <a:stretch>
            <a:fillRect/>
          </a:stretch>
        </p:blipFill>
        <p:spPr>
          <a:xfrm>
            <a:off x="6634194" y="71414"/>
            <a:ext cx="2438400" cy="2428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76630"/>
          </a:xfrm>
        </p:spPr>
        <p:txBody>
          <a:bodyPr>
            <a:normAutofit fontScale="92500" lnSpcReduction="10000"/>
          </a:bodyPr>
          <a:lstStyle/>
          <a:p>
            <a:pPr lvl="0" algn="l" rtl="0"/>
            <a:r>
              <a:rPr lang="en-US" dirty="0" smtClean="0"/>
              <a:t>Template </a:t>
            </a:r>
            <a:r>
              <a:rPr lang="en-US" dirty="0" smtClean="0"/>
              <a:t>for DNA replication.</a:t>
            </a:r>
          </a:p>
          <a:p>
            <a:pPr lvl="0" algn="l" rtl="0"/>
            <a:r>
              <a:rPr lang="en-US" dirty="0" smtClean="0"/>
              <a:t>Template for DNA transcription for protein synthesis.</a:t>
            </a:r>
          </a:p>
          <a:p>
            <a:pPr algn="l" rtl="0">
              <a:buNone/>
            </a:pPr>
            <a:r>
              <a:rPr lang="en-US" b="1" dirty="0" smtClean="0">
                <a:solidFill>
                  <a:srgbClr val="FF0000"/>
                </a:solidFill>
              </a:rPr>
              <a:t>Properties of the genetic material :</a:t>
            </a:r>
            <a:endParaRPr lang="en-US" dirty="0" smtClean="0">
              <a:solidFill>
                <a:srgbClr val="FF0000"/>
              </a:solidFill>
            </a:endParaRPr>
          </a:p>
          <a:p>
            <a:pPr lvl="0" algn="l" rtl="0"/>
            <a:r>
              <a:rPr lang="en-US" dirty="0" smtClean="0"/>
              <a:t>It has the ability to store and transmit genetic material as needed.</a:t>
            </a:r>
          </a:p>
          <a:p>
            <a:pPr lvl="0" algn="l" rtl="0"/>
            <a:r>
              <a:rPr lang="ar-IQ" dirty="0" smtClean="0"/>
              <a:t>	</a:t>
            </a:r>
            <a:r>
              <a:rPr lang="en-US" dirty="0" smtClean="0"/>
              <a:t>It has the ability to transfer genetic information with minimal errors.</a:t>
            </a:r>
          </a:p>
          <a:p>
            <a:pPr lvl="0" algn="l" rtl="0"/>
            <a:r>
              <a:rPr lang="en-US" dirty="0" smtClean="0"/>
              <a:t>Physical and chemical stability preventing the information from being lost.</a:t>
            </a:r>
          </a:p>
          <a:p>
            <a:pPr lvl="0" algn="l" rtl="0"/>
            <a:r>
              <a:rPr lang="en-US" dirty="0" smtClean="0"/>
              <a:t>Capability for genetic changes without major loss.</a:t>
            </a:r>
          </a:p>
          <a:p>
            <a:endParaRPr lang="ar-IQ" dirty="0"/>
          </a:p>
        </p:txBody>
      </p:sp>
      <p:sp>
        <p:nvSpPr>
          <p:cNvPr id="3" name="Title 2"/>
          <p:cNvSpPr>
            <a:spLocks noGrp="1"/>
          </p:cNvSpPr>
          <p:nvPr>
            <p:ph type="title"/>
          </p:nvPr>
        </p:nvSpPr>
        <p:spPr/>
        <p:txBody>
          <a:bodyPr>
            <a:normAutofit/>
          </a:bodyPr>
          <a:lstStyle/>
          <a:p>
            <a:r>
              <a:rPr lang="en-US" dirty="0" smtClean="0"/>
              <a:t>The DNA act as</a:t>
            </a:r>
            <a:r>
              <a:rPr lang="en-US" dirty="0" smtClean="0"/>
              <a:t>:</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5019506"/>
          </a:xfrm>
        </p:spPr>
        <p:txBody>
          <a:bodyPr>
            <a:normAutofit fontScale="77500" lnSpcReduction="20000"/>
          </a:bodyPr>
          <a:lstStyle/>
          <a:p>
            <a:pPr algn="l" rtl="0"/>
            <a:r>
              <a:rPr lang="en-US" dirty="0" smtClean="0"/>
              <a:t>Nucleic </a:t>
            </a:r>
            <a:r>
              <a:rPr lang="en-US" dirty="0" smtClean="0"/>
              <a:t>acids: The chromosomes of higher organisms are composed of nucleoprotein ( organic acid), found predominantly in the nucleus of the cells.</a:t>
            </a:r>
          </a:p>
          <a:p>
            <a:pPr algn="l" rtl="0"/>
            <a:r>
              <a:rPr lang="en-US" dirty="0" smtClean="0"/>
              <a:t>Only the nucleic acids carry the genetic information in all organisms.</a:t>
            </a:r>
          </a:p>
          <a:p>
            <a:pPr algn="l" rtl="0"/>
            <a:r>
              <a:rPr lang="en-US" dirty="0" smtClean="0"/>
              <a:t>The DNA is a double helical structure of an extremely thread like macromolecule made up of a large number of nucleotides composed of a </a:t>
            </a:r>
            <a:r>
              <a:rPr lang="en-US" dirty="0" err="1" smtClean="0"/>
              <a:t>nitrogenicbases</a:t>
            </a:r>
            <a:r>
              <a:rPr lang="en-US" dirty="0" smtClean="0"/>
              <a:t> , sugar, and phosphate group.</a:t>
            </a:r>
          </a:p>
          <a:p>
            <a:pPr algn="l" rtl="0"/>
            <a:r>
              <a:rPr lang="en-US" dirty="0" smtClean="0"/>
              <a:t>The sugar in </a:t>
            </a:r>
            <a:r>
              <a:rPr lang="en-US" dirty="0" err="1" smtClean="0"/>
              <a:t>deoxyribonucleotides</a:t>
            </a:r>
            <a:r>
              <a:rPr lang="en-US" dirty="0" smtClean="0"/>
              <a:t> which is </a:t>
            </a:r>
            <a:r>
              <a:rPr lang="en-US" dirty="0" err="1" smtClean="0"/>
              <a:t>deoxyribose</a:t>
            </a:r>
            <a:r>
              <a:rPr lang="en-US" dirty="0" smtClean="0"/>
              <a:t>, indicates that this sugar lacks an oxygen which is present in ribose sugar.</a:t>
            </a:r>
          </a:p>
          <a:p>
            <a:pPr algn="l" rtl="0"/>
            <a:r>
              <a:rPr lang="en-US" dirty="0" smtClean="0"/>
              <a:t>The nitrogen base is a derivative of either </a:t>
            </a:r>
            <a:r>
              <a:rPr lang="en-US" dirty="0" err="1" smtClean="0"/>
              <a:t>purines</a:t>
            </a:r>
            <a:r>
              <a:rPr lang="en-US" dirty="0" smtClean="0"/>
              <a:t> or </a:t>
            </a:r>
            <a:r>
              <a:rPr lang="en-US" dirty="0" err="1" smtClean="0"/>
              <a:t>pyrimidines.The</a:t>
            </a:r>
            <a:r>
              <a:rPr lang="en-US" dirty="0" smtClean="0"/>
              <a:t> </a:t>
            </a:r>
            <a:r>
              <a:rPr lang="en-US" dirty="0" err="1" smtClean="0"/>
              <a:t>purines</a:t>
            </a:r>
            <a:r>
              <a:rPr lang="en-US" dirty="0" smtClean="0"/>
              <a:t> in DNA are A &amp; G, while the </a:t>
            </a:r>
            <a:r>
              <a:rPr lang="en-US" dirty="0" err="1" smtClean="0"/>
              <a:t>pyrimidines</a:t>
            </a:r>
            <a:r>
              <a:rPr lang="en-US" dirty="0" smtClean="0"/>
              <a:t> are T &amp; C.</a:t>
            </a:r>
          </a:p>
          <a:p>
            <a:pPr algn="l" rtl="0"/>
            <a:r>
              <a:rPr lang="en-US" dirty="0" smtClean="0"/>
              <a:t>The discovery of </a:t>
            </a:r>
            <a:r>
              <a:rPr lang="en-US" b="1" dirty="0" smtClean="0"/>
              <a:t>DNA double helix by Watson &amp; Crick ( 1953)</a:t>
            </a:r>
            <a:r>
              <a:rPr lang="en-US" dirty="0" smtClean="0"/>
              <a:t> made a revolution in biology, they lead to the understanding of gene function in molecular terms</a:t>
            </a:r>
            <a:r>
              <a:rPr lang="en-US" dirty="0" smtClean="0"/>
              <a:t>.</a:t>
            </a:r>
            <a:endParaRPr lang="en-US" dirty="0" smtClean="0"/>
          </a:p>
        </p:txBody>
      </p:sp>
      <p:sp>
        <p:nvSpPr>
          <p:cNvPr id="3" name="Title 2"/>
          <p:cNvSpPr>
            <a:spLocks noGrp="1"/>
          </p:cNvSpPr>
          <p:nvPr>
            <p:ph type="title"/>
          </p:nvPr>
        </p:nvSpPr>
        <p:spPr/>
        <p:txBody>
          <a:bodyPr>
            <a:normAutofit/>
          </a:bodyPr>
          <a:lstStyle/>
          <a:p>
            <a:r>
              <a:rPr lang="en-US" u="sng" dirty="0" smtClean="0"/>
              <a:t>Structure of DNA</a:t>
            </a:r>
            <a:r>
              <a:rPr lang="en-US" u="sng" dirty="0" smtClean="0"/>
              <a:t>:</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8638" y="1285860"/>
            <a:ext cx="8472518" cy="5090944"/>
          </a:xfrm>
        </p:spPr>
        <p:txBody>
          <a:bodyPr>
            <a:normAutofit fontScale="77500" lnSpcReduction="20000"/>
          </a:bodyPr>
          <a:lstStyle/>
          <a:p>
            <a:pPr lvl="0" algn="l" rtl="0"/>
            <a:r>
              <a:rPr lang="en-US" dirty="0" smtClean="0"/>
              <a:t>Two </a:t>
            </a:r>
            <a:r>
              <a:rPr lang="en-US" dirty="0" smtClean="0"/>
              <a:t>double helical polynucleotide chains are coiled around a common axis and they run in an opposite directions.</a:t>
            </a:r>
          </a:p>
          <a:p>
            <a:pPr lvl="0" algn="l" rtl="0"/>
            <a:r>
              <a:rPr lang="en-US" dirty="0" smtClean="0"/>
              <a:t>The </a:t>
            </a:r>
            <a:r>
              <a:rPr lang="en-US" dirty="0" err="1" smtClean="0"/>
              <a:t>purines</a:t>
            </a:r>
            <a:r>
              <a:rPr lang="en-US" dirty="0" smtClean="0"/>
              <a:t> only linked with </a:t>
            </a:r>
            <a:r>
              <a:rPr lang="en-US" dirty="0" err="1" smtClean="0"/>
              <a:t>pyrimidines</a:t>
            </a:r>
            <a:r>
              <a:rPr lang="en-US" dirty="0" smtClean="0"/>
              <a:t> and vice versa, for this reason adenine only pairs with thymine and guanine only with </a:t>
            </a:r>
            <a:r>
              <a:rPr lang="en-US" dirty="0" err="1" smtClean="0"/>
              <a:t>cytocine</a:t>
            </a:r>
            <a:r>
              <a:rPr lang="en-US" dirty="0" smtClean="0"/>
              <a:t>.</a:t>
            </a:r>
          </a:p>
          <a:p>
            <a:pPr algn="l" rtl="0"/>
            <a:r>
              <a:rPr lang="en-US" dirty="0" smtClean="0"/>
              <a:t>There are thousands of nucleotide pairs even in such simple organisms as viruses.</a:t>
            </a:r>
          </a:p>
          <a:p>
            <a:pPr lvl="0" algn="l" rtl="0"/>
            <a:r>
              <a:rPr lang="en-US" dirty="0" smtClean="0"/>
              <a:t>The diameter of the helix is 10 A</a:t>
            </a:r>
            <a:r>
              <a:rPr lang="en-US" baseline="30000" dirty="0" smtClean="0"/>
              <a:t>º</a:t>
            </a:r>
            <a:r>
              <a:rPr lang="en-US" dirty="0" smtClean="0"/>
              <a:t>, adjacent bases are separated by 3.4 A</a:t>
            </a:r>
            <a:r>
              <a:rPr lang="en-US" baseline="30000" dirty="0" smtClean="0"/>
              <a:t>º</a:t>
            </a:r>
            <a:r>
              <a:rPr lang="en-US" dirty="0" smtClean="0"/>
              <a:t>.</a:t>
            </a:r>
          </a:p>
          <a:p>
            <a:pPr lvl="0" algn="l" rtl="0"/>
            <a:r>
              <a:rPr lang="en-US" dirty="0" smtClean="0"/>
              <a:t>The two chains of nitrogenous bases are held together by hydrogen bonds.</a:t>
            </a:r>
          </a:p>
          <a:p>
            <a:pPr lvl="0" algn="l" rtl="0"/>
            <a:r>
              <a:rPr lang="en-US" dirty="0" smtClean="0"/>
              <a:t>The sequence of bases as a chain carries the genetic information.</a:t>
            </a:r>
          </a:p>
          <a:p>
            <a:pPr algn="l" rtl="0"/>
            <a:r>
              <a:rPr lang="en-US" dirty="0" smtClean="0"/>
              <a:t>ACCCCGTGGCATT</a:t>
            </a:r>
          </a:p>
          <a:p>
            <a:pPr algn="l" rtl="0"/>
            <a:r>
              <a:rPr lang="en-US" dirty="0" smtClean="0"/>
              <a:t>TGGGGCACCGTAA</a:t>
            </a:r>
          </a:p>
          <a:p>
            <a:pPr lvl="0" algn="l" rtl="0"/>
            <a:r>
              <a:rPr lang="en-US" dirty="0" smtClean="0"/>
              <a:t>The </a:t>
            </a:r>
            <a:r>
              <a:rPr lang="en-US" i="1" dirty="0" smtClean="0"/>
              <a:t>E. coli</a:t>
            </a:r>
            <a:r>
              <a:rPr lang="en-US" dirty="0" smtClean="0"/>
              <a:t> bacteria have a single circular chromosome with 4 million base pairs</a:t>
            </a:r>
          </a:p>
          <a:p>
            <a:pPr algn="l"/>
            <a:endParaRPr lang="ar-IQ" dirty="0"/>
          </a:p>
        </p:txBody>
      </p:sp>
      <p:sp>
        <p:nvSpPr>
          <p:cNvPr id="3" name="Title 2"/>
          <p:cNvSpPr>
            <a:spLocks noGrp="1"/>
          </p:cNvSpPr>
          <p:nvPr>
            <p:ph type="title"/>
          </p:nvPr>
        </p:nvSpPr>
        <p:spPr/>
        <p:txBody>
          <a:bodyPr>
            <a:normAutofit fontScale="90000"/>
          </a:bodyPr>
          <a:lstStyle/>
          <a:p>
            <a:r>
              <a:rPr lang="en-US" u="sng" dirty="0" smtClean="0"/>
              <a:t>The important features of their model proved</a:t>
            </a:r>
            <a:r>
              <a:rPr lang="en-US" u="sng" dirty="0" smtClean="0"/>
              <a:t>:</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l" rtl="0"/>
            <a:r>
              <a:rPr lang="en-US" dirty="0" smtClean="0"/>
              <a:t>RNA</a:t>
            </a:r>
            <a:r>
              <a:rPr lang="en-US" dirty="0" smtClean="0"/>
              <a:t>( ribonucleic acid) is a polymer of nucleotides which is made up of a ribose sugar, a phosphate, and bases such as adenine, guanine, cytosine, and </a:t>
            </a:r>
            <a:r>
              <a:rPr lang="en-US" dirty="0" err="1" smtClean="0"/>
              <a:t>uracil</a:t>
            </a:r>
            <a:r>
              <a:rPr lang="en-US" dirty="0" smtClean="0"/>
              <a:t>. RNA has a structure very similar to that of DNA. The key difference in RNA structure is that the ribose sugar in RNA has a hydroxyl (-OH) group which is absent in DNA. RNA plays a very crucial role in the gene expression pathway by which genetic information in DNA is coded into proteins that determine cell function</a:t>
            </a:r>
            <a:r>
              <a:rPr lang="en-US" dirty="0" smtClean="0"/>
              <a:t>.</a:t>
            </a:r>
            <a:endParaRPr lang="en-US" dirty="0" smtClean="0"/>
          </a:p>
        </p:txBody>
      </p:sp>
      <p:sp>
        <p:nvSpPr>
          <p:cNvPr id="3" name="Title 2"/>
          <p:cNvSpPr>
            <a:spLocks noGrp="1"/>
          </p:cNvSpPr>
          <p:nvPr>
            <p:ph type="title"/>
          </p:nvPr>
        </p:nvSpPr>
        <p:spPr/>
        <p:txBody>
          <a:bodyPr>
            <a:normAutofit fontScale="90000"/>
          </a:bodyPr>
          <a:lstStyle/>
          <a:p>
            <a:r>
              <a:rPr lang="en-US" u="sng" dirty="0" smtClean="0"/>
              <a:t>RNA is another class of nucleic acid</a:t>
            </a:r>
            <a:r>
              <a:rPr lang="en-US" dirty="0" smtClean="0"/>
              <a:t>:</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l" rtl="0"/>
            <a:r>
              <a:rPr lang="en-US" dirty="0" smtClean="0"/>
              <a:t>RNA </a:t>
            </a:r>
            <a:r>
              <a:rPr lang="en-US" dirty="0" smtClean="0"/>
              <a:t>single stranded while the DNA is doubled.</a:t>
            </a:r>
          </a:p>
          <a:p>
            <a:pPr lvl="0" algn="l" rtl="0"/>
            <a:r>
              <a:rPr lang="en-US" dirty="0" smtClean="0"/>
              <a:t>RNA contains </a:t>
            </a:r>
            <a:r>
              <a:rPr lang="en-US" dirty="0" err="1" smtClean="0"/>
              <a:t>uracil</a:t>
            </a:r>
            <a:r>
              <a:rPr lang="en-US" dirty="0" smtClean="0"/>
              <a:t> instead of thymine.</a:t>
            </a:r>
          </a:p>
          <a:p>
            <a:pPr lvl="0" algn="l" rtl="0"/>
            <a:r>
              <a:rPr lang="en-US" dirty="0" smtClean="0"/>
              <a:t>RNA contains ribose sugar in DNA contains </a:t>
            </a:r>
            <a:r>
              <a:rPr lang="en-US" dirty="0" err="1" smtClean="0"/>
              <a:t>deoxyribose</a:t>
            </a:r>
            <a:r>
              <a:rPr lang="en-US" dirty="0" smtClean="0"/>
              <a:t> sugar.</a:t>
            </a:r>
          </a:p>
          <a:p>
            <a:pPr lvl="0" algn="l" rtl="0"/>
            <a:r>
              <a:rPr lang="en-US" dirty="0" smtClean="0"/>
              <a:t>RNA are generally much shorter than DNA molecules.</a:t>
            </a:r>
          </a:p>
          <a:p>
            <a:pPr algn="l" rtl="0"/>
            <a:r>
              <a:rPr lang="en-US" dirty="0" smtClean="0"/>
              <a:t> </a:t>
            </a:r>
            <a:r>
              <a:rPr lang="en-US" dirty="0" smtClean="0"/>
              <a:t>The </a:t>
            </a:r>
            <a:r>
              <a:rPr lang="en-US" dirty="0" smtClean="0"/>
              <a:t>role of RNA inside the cell is synthesis of protein while DNA is carrying of genetic information.</a:t>
            </a:r>
          </a:p>
          <a:p>
            <a:pPr algn="l"/>
            <a:endParaRPr lang="ar-IQ" dirty="0"/>
          </a:p>
        </p:txBody>
      </p:sp>
      <p:sp>
        <p:nvSpPr>
          <p:cNvPr id="3" name="Title 2"/>
          <p:cNvSpPr>
            <a:spLocks noGrp="1"/>
          </p:cNvSpPr>
          <p:nvPr>
            <p:ph type="title"/>
          </p:nvPr>
        </p:nvSpPr>
        <p:spPr/>
        <p:txBody>
          <a:bodyPr>
            <a:normAutofit fontScale="90000"/>
          </a:bodyPr>
          <a:lstStyle/>
          <a:p>
            <a:r>
              <a:rPr lang="en-US" u="sng" dirty="0" smtClean="0"/>
              <a:t>RNA, it differs from DNA in the following points</a:t>
            </a:r>
            <a:r>
              <a:rPr lang="en-US" u="sng" dirty="0" smtClean="0"/>
              <a:t>:</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3" descr="Structure DNA and RNA molecule"/>
          <p:cNvPicPr>
            <a:picLocks noGrp="1"/>
          </p:cNvPicPr>
          <p:nvPr>
            <p:ph idx="1"/>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39794" y="571480"/>
            <a:ext cx="4603973" cy="5435620"/>
          </a:xfrm>
          <a:prstGeom prst="rect">
            <a:avLst/>
          </a:prstGeom>
          <a:noFill/>
          <a:ln w="28575">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48068"/>
          </a:xfrm>
        </p:spPr>
        <p:txBody>
          <a:bodyPr>
            <a:normAutofit fontScale="92500" lnSpcReduction="10000"/>
          </a:bodyPr>
          <a:lstStyle/>
          <a:p>
            <a:pPr algn="l" rtl="0"/>
            <a:r>
              <a:rPr lang="en-US" b="1" dirty="0" smtClean="0">
                <a:solidFill>
                  <a:srgbClr val="FF0000"/>
                </a:solidFill>
              </a:rPr>
              <a:t>Messenger </a:t>
            </a:r>
            <a:r>
              <a:rPr lang="en-US" b="1" dirty="0" smtClean="0">
                <a:solidFill>
                  <a:srgbClr val="FF0000"/>
                </a:solidFill>
              </a:rPr>
              <a:t>RNA</a:t>
            </a:r>
            <a:r>
              <a:rPr lang="en-US" dirty="0" smtClean="0">
                <a:solidFill>
                  <a:srgbClr val="FF0000"/>
                </a:solidFill>
              </a:rPr>
              <a:t> (</a:t>
            </a:r>
            <a:r>
              <a:rPr lang="en-US" b="1" dirty="0" smtClean="0">
                <a:solidFill>
                  <a:srgbClr val="FF0000"/>
                </a:solidFill>
              </a:rPr>
              <a:t>mRNA</a:t>
            </a:r>
            <a:r>
              <a:rPr lang="en-US" dirty="0" smtClean="0">
                <a:solidFill>
                  <a:srgbClr val="FF0000"/>
                </a:solidFill>
              </a:rPr>
              <a:t>), </a:t>
            </a:r>
            <a:r>
              <a:rPr lang="en-US" dirty="0" smtClean="0"/>
              <a:t>molecule in cells that carries codes from the DNA in the nucleus to the sites of protein synthesis in the cytoplasm (the </a:t>
            </a:r>
            <a:r>
              <a:rPr lang="en-US" dirty="0" err="1" smtClean="0"/>
              <a:t>ribosomes</a:t>
            </a:r>
            <a:r>
              <a:rPr lang="en-US" dirty="0" smtClean="0"/>
              <a:t>).</a:t>
            </a:r>
          </a:p>
          <a:p>
            <a:pPr algn="l" rtl="0"/>
            <a:r>
              <a:rPr lang="en-US" b="1" dirty="0" err="1" smtClean="0">
                <a:solidFill>
                  <a:srgbClr val="FF0000"/>
                </a:solidFill>
              </a:rPr>
              <a:t>Ribosomalribonucleicacid</a:t>
            </a:r>
            <a:r>
              <a:rPr lang="en-US" dirty="0" smtClean="0">
                <a:solidFill>
                  <a:srgbClr val="FF0000"/>
                </a:solidFill>
              </a:rPr>
              <a:t> (</a:t>
            </a:r>
            <a:r>
              <a:rPr lang="en-US" b="1" i="1" dirty="0" err="1" smtClean="0">
                <a:solidFill>
                  <a:srgbClr val="FF0000"/>
                </a:solidFill>
              </a:rPr>
              <a:t>rRNA</a:t>
            </a:r>
            <a:r>
              <a:rPr lang="en-US" b="1" dirty="0" smtClean="0">
                <a:solidFill>
                  <a:srgbClr val="FF0000"/>
                </a:solidFill>
              </a:rPr>
              <a:t>):</a:t>
            </a:r>
            <a:r>
              <a:rPr lang="en-US" dirty="0" smtClean="0"/>
              <a:t> is the RNA component of the ribosome, and is essential for protein synthesis in all living organisms. </a:t>
            </a:r>
          </a:p>
          <a:p>
            <a:pPr algn="l" rtl="0"/>
            <a:r>
              <a:rPr lang="en-US" b="1" dirty="0" err="1" smtClean="0">
                <a:solidFill>
                  <a:srgbClr val="FF0000"/>
                </a:solidFill>
              </a:rPr>
              <a:t>Transferribonucleicacid</a:t>
            </a:r>
            <a:r>
              <a:rPr lang="en-US" b="1" dirty="0" smtClean="0">
                <a:solidFill>
                  <a:srgbClr val="FF0000"/>
                </a:solidFill>
              </a:rPr>
              <a:t>(</a:t>
            </a:r>
            <a:r>
              <a:rPr lang="en-US" b="1" dirty="0" err="1" smtClean="0">
                <a:solidFill>
                  <a:srgbClr val="FF0000"/>
                </a:solidFill>
              </a:rPr>
              <a:t>tRNA</a:t>
            </a:r>
            <a:r>
              <a:rPr lang="en-US" b="1" dirty="0" smtClean="0">
                <a:solidFill>
                  <a:srgbClr val="FF0000"/>
                </a:solidFill>
              </a:rPr>
              <a:t>):</a:t>
            </a:r>
            <a:r>
              <a:rPr lang="en-US" dirty="0" smtClean="0"/>
              <a:t>is a type of RNA molecule that helps decode a messenger RNA (mRNA) sequence into a </a:t>
            </a:r>
            <a:r>
              <a:rPr lang="en-US" dirty="0" err="1" smtClean="0"/>
              <a:t>protein.tRNAs</a:t>
            </a:r>
            <a:r>
              <a:rPr lang="en-US" b="1" dirty="0" err="1" smtClean="0"/>
              <a:t>function</a:t>
            </a:r>
            <a:r>
              <a:rPr lang="en-US" dirty="0" smtClean="0"/>
              <a:t> at specific sites in the ribosome during translation, which is a process that synthesizes a protein from an mRNA molecule.</a:t>
            </a:r>
          </a:p>
          <a:p>
            <a:pPr algn="l"/>
            <a:endParaRPr lang="ar-IQ" dirty="0"/>
          </a:p>
        </p:txBody>
      </p:sp>
      <p:sp>
        <p:nvSpPr>
          <p:cNvPr id="3" name="Title 2"/>
          <p:cNvSpPr>
            <a:spLocks noGrp="1"/>
          </p:cNvSpPr>
          <p:nvPr>
            <p:ph type="title"/>
          </p:nvPr>
        </p:nvSpPr>
        <p:spPr/>
        <p:txBody>
          <a:bodyPr>
            <a:normAutofit fontScale="90000"/>
          </a:bodyPr>
          <a:lstStyle/>
          <a:p>
            <a:r>
              <a:rPr lang="en-US" u="sng" dirty="0" smtClean="0"/>
              <a:t>Types of RNA: mRNA, </a:t>
            </a:r>
            <a:r>
              <a:rPr lang="en-US" u="sng" dirty="0" err="1" smtClean="0"/>
              <a:t>rRNA</a:t>
            </a:r>
            <a:r>
              <a:rPr lang="en-US" u="sng" dirty="0" smtClean="0"/>
              <a:t> and </a:t>
            </a:r>
            <a:r>
              <a:rPr lang="en-US" u="sng" dirty="0" err="1" smtClean="0"/>
              <a:t>tRNA</a:t>
            </a:r>
            <a:r>
              <a:rPr lang="en-US" u="sng" dirty="0" smtClean="0"/>
              <a:t>:</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48068"/>
          </a:xfrm>
        </p:spPr>
        <p:txBody>
          <a:bodyPr>
            <a:normAutofit fontScale="85000" lnSpcReduction="20000"/>
          </a:bodyPr>
          <a:lstStyle/>
          <a:p>
            <a:pPr algn="just" rtl="0"/>
            <a:r>
              <a:rPr lang="en-US" dirty="0" smtClean="0"/>
              <a:t>A </a:t>
            </a:r>
            <a:r>
              <a:rPr lang="en-US" dirty="0" smtClean="0"/>
              <a:t>plasmid is a small, circular, double-stranded DNA molecule that is distinct from a cell's chromosomal DNA. Plasmids naturally exist in bacterial cells, and they also occur in some eukaryotes. Often, the genes carried in plasmids provide bacteria with genetic advantages, such as antibiotic resistance. Plasmids have a wide range of lengths, from roughly one thousand DNA base pairs to hundreds of thousands of base pairs. When a bacterium divides, all of the plasmids contained within the cell are copied such that each daughter cell receives a copy of each plasmid. Bacteria can also transfer plasmids to one another through a process called conjugation.</a:t>
            </a:r>
          </a:p>
          <a:p>
            <a:pPr algn="just" rtl="0"/>
            <a:r>
              <a:rPr lang="en-US" dirty="0" smtClean="0"/>
              <a:t>The replication of plasmid may play a role in virulent of bacteria and in resistant of antibiotics. It is present either as single or more in one cell</a:t>
            </a:r>
          </a:p>
          <a:p>
            <a:pPr algn="just"/>
            <a:endParaRPr lang="ar-IQ" dirty="0"/>
          </a:p>
        </p:txBody>
      </p:sp>
      <p:sp>
        <p:nvSpPr>
          <p:cNvPr id="3" name="Title 2"/>
          <p:cNvSpPr>
            <a:spLocks noGrp="1"/>
          </p:cNvSpPr>
          <p:nvPr>
            <p:ph type="title"/>
          </p:nvPr>
        </p:nvSpPr>
        <p:spPr/>
        <p:txBody>
          <a:bodyPr>
            <a:normAutofit/>
          </a:bodyPr>
          <a:lstStyle/>
          <a:p>
            <a:r>
              <a:rPr lang="en-US" u="sng" dirty="0" smtClean="0"/>
              <a:t>Plasmids</a:t>
            </a:r>
            <a:r>
              <a:rPr lang="en-US" u="sng" dirty="0" smtClean="0"/>
              <a:t>:</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Plasmid </a:t>
            </a:r>
            <a:r>
              <a:rPr lang="en-US" dirty="0" smtClean="0"/>
              <a:t>replication</a:t>
            </a:r>
            <a:endParaRPr lang="ar-IQ" dirty="0"/>
          </a:p>
        </p:txBody>
      </p:sp>
      <p:pic>
        <p:nvPicPr>
          <p:cNvPr id="4" name="صورة 15" descr="ØµÙØ±Ø© Ø°Ø§Øª ØµÙØ©"/>
          <p:cNvPicPr>
            <a:picLocks noGrp="1"/>
          </p:cNvPicPr>
          <p:nvPr>
            <p:ph idx="1"/>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000232" y="2214554"/>
            <a:ext cx="4786346" cy="3214710"/>
          </a:xfrm>
          <a:prstGeom prst="rect">
            <a:avLst/>
          </a:prstGeom>
          <a:noFill/>
          <a:ln w="28575">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0"/>
            <a:r>
              <a:rPr lang="en-US" dirty="0" smtClean="0"/>
              <a:t> </a:t>
            </a:r>
            <a:r>
              <a:rPr lang="en-US" dirty="0" smtClean="0"/>
              <a:t>is </a:t>
            </a:r>
            <a:r>
              <a:rPr lang="en-US" dirty="0" smtClean="0"/>
              <a:t>a </a:t>
            </a:r>
            <a:r>
              <a:rPr lang="en-US" dirty="0" smtClean="0">
                <a:hlinkClick r:id="rId2" tooltip="wikt:sequence"/>
              </a:rPr>
              <a:t>sequence</a:t>
            </a:r>
            <a:r>
              <a:rPr lang="en-US" dirty="0" smtClean="0"/>
              <a:t> of </a:t>
            </a:r>
            <a:r>
              <a:rPr lang="en-US" dirty="0" smtClean="0">
                <a:hlinkClick r:id="rId3" tooltip="DNA"/>
              </a:rPr>
              <a:t>DNA</a:t>
            </a:r>
            <a:r>
              <a:rPr lang="en-US" dirty="0" smtClean="0"/>
              <a:t> that can move to new positions within the </a:t>
            </a:r>
            <a:r>
              <a:rPr lang="en-US" dirty="0" smtClean="0">
                <a:hlinkClick r:id="rId4" tooltip="Genome"/>
              </a:rPr>
              <a:t>genome</a:t>
            </a:r>
            <a:r>
              <a:rPr lang="en-US" dirty="0" smtClean="0"/>
              <a:t> of a single </a:t>
            </a:r>
            <a:r>
              <a:rPr lang="en-US" dirty="0" smtClean="0">
                <a:hlinkClick r:id="rId5" tooltip="Cell"/>
              </a:rPr>
              <a:t>cell</a:t>
            </a:r>
            <a:r>
              <a:rPr lang="en-US" dirty="0" smtClean="0"/>
              <a:t>. The </a:t>
            </a:r>
            <a:r>
              <a:rPr lang="en-US" dirty="0" smtClean="0">
                <a:hlinkClick r:id="rId6" tooltip="Journalism"/>
              </a:rPr>
              <a:t>press</a:t>
            </a:r>
            <a:r>
              <a:rPr lang="en-US" dirty="0" smtClean="0"/>
              <a:t> called them </a:t>
            </a:r>
            <a:r>
              <a:rPr lang="en-US" b="1" dirty="0" smtClean="0"/>
              <a:t>jumping genes</a:t>
            </a:r>
            <a:r>
              <a:rPr lang="en-US" dirty="0" smtClean="0"/>
              <a:t>, but it is not correct to call them '</a:t>
            </a:r>
            <a:r>
              <a:rPr lang="en-US" dirty="0" smtClean="0">
                <a:hlinkClick r:id="rId7" tooltip="Genes"/>
              </a:rPr>
              <a:t>genes</a:t>
            </a:r>
            <a:r>
              <a:rPr lang="en-US" dirty="0" smtClean="0"/>
              <a:t>'.</a:t>
            </a:r>
          </a:p>
          <a:p>
            <a:pPr algn="just" rtl="0"/>
            <a:r>
              <a:rPr lang="en-US" b="1" dirty="0" err="1" smtClean="0"/>
              <a:t>Transposons</a:t>
            </a:r>
            <a:r>
              <a:rPr lang="en-US" b="1" dirty="0" smtClean="0"/>
              <a:t> were first found by </a:t>
            </a:r>
            <a:r>
              <a:rPr lang="en-US" b="1" dirty="0" smtClean="0">
                <a:hlinkClick r:id="rId8" tooltip="Barbara McClintock"/>
              </a:rPr>
              <a:t>Barbara McClintock</a:t>
            </a:r>
            <a:r>
              <a:rPr lang="en-US" b="1" dirty="0" smtClean="0"/>
              <a:t> while received a </a:t>
            </a:r>
            <a:r>
              <a:rPr lang="en-US" b="1" dirty="0" smtClean="0">
                <a:hlinkClick r:id="rId9" tooltip="Nobel Prize"/>
              </a:rPr>
              <a:t>Nobel Prize</a:t>
            </a:r>
            <a:r>
              <a:rPr lang="en-US" b="1" dirty="0" smtClean="0"/>
              <a:t> for her work in 1983</a:t>
            </a:r>
            <a:r>
              <a:rPr lang="en-US" b="1" dirty="0" smtClean="0"/>
              <a:t>.</a:t>
            </a:r>
            <a:endParaRPr lang="en-US" dirty="0" smtClean="0"/>
          </a:p>
          <a:p>
            <a:pPr algn="l" rtl="0"/>
            <a:endParaRPr lang="ar-IQ" dirty="0"/>
          </a:p>
        </p:txBody>
      </p:sp>
      <p:sp>
        <p:nvSpPr>
          <p:cNvPr id="3" name="Title 2"/>
          <p:cNvSpPr>
            <a:spLocks noGrp="1"/>
          </p:cNvSpPr>
          <p:nvPr>
            <p:ph type="title"/>
          </p:nvPr>
        </p:nvSpPr>
        <p:spPr/>
        <p:txBody>
          <a:bodyPr>
            <a:normAutofit/>
          </a:bodyPr>
          <a:lstStyle/>
          <a:p>
            <a:r>
              <a:rPr lang="en-US" u="sng" dirty="0" err="1" smtClean="0"/>
              <a:t>Transposon</a:t>
            </a:r>
            <a:r>
              <a:rPr lang="en-US" dirty="0" smtClean="0"/>
              <a:t>: </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5929354"/>
          </a:xfrm>
        </p:spPr>
        <p:txBody>
          <a:bodyPr>
            <a:normAutofit fontScale="92500" lnSpcReduction="20000"/>
          </a:bodyPr>
          <a:lstStyle/>
          <a:p>
            <a:pPr algn="l" rtl="0">
              <a:buNone/>
            </a:pPr>
            <a:r>
              <a:rPr lang="en-US" b="1" u="sng" dirty="0" smtClean="0">
                <a:solidFill>
                  <a:srgbClr val="FF0000"/>
                </a:solidFill>
              </a:rPr>
              <a:t>Genetics of Bacteria:</a:t>
            </a:r>
            <a:endParaRPr lang="en-US" dirty="0" smtClean="0">
              <a:solidFill>
                <a:srgbClr val="FF0000"/>
              </a:solidFill>
            </a:endParaRPr>
          </a:p>
          <a:p>
            <a:pPr algn="just" rtl="0">
              <a:buNone/>
            </a:pPr>
            <a:r>
              <a:rPr lang="en-US" dirty="0" smtClean="0"/>
              <a:t>The science of genetic defines and analyzes heredity, or constancy and change in the vast array of physiologic functions that form the properties of organisms.</a:t>
            </a:r>
          </a:p>
          <a:p>
            <a:pPr algn="l" rtl="0">
              <a:buNone/>
            </a:pPr>
            <a:r>
              <a:rPr lang="en-US" b="1" u="sng" dirty="0" smtClean="0">
                <a:solidFill>
                  <a:srgbClr val="FF0000"/>
                </a:solidFill>
              </a:rPr>
              <a:t>Gene</a:t>
            </a:r>
            <a:r>
              <a:rPr lang="en-US" dirty="0" smtClean="0">
                <a:solidFill>
                  <a:srgbClr val="FF0000"/>
                </a:solidFill>
              </a:rPr>
              <a:t> : </a:t>
            </a:r>
            <a:r>
              <a:rPr lang="en-US" dirty="0" smtClean="0"/>
              <a:t>The </a:t>
            </a:r>
            <a:r>
              <a:rPr lang="en-US" dirty="0" smtClean="0"/>
              <a:t>unit of heredity which composed of a segment of DNA that carries in its nucleotide sequence information for a specific biochemical or physiologic property.</a:t>
            </a:r>
          </a:p>
          <a:p>
            <a:pPr algn="l" rtl="0">
              <a:buNone/>
            </a:pPr>
            <a:r>
              <a:rPr lang="en-US" b="1" u="sng" dirty="0" smtClean="0">
                <a:solidFill>
                  <a:srgbClr val="FF0000"/>
                </a:solidFill>
              </a:rPr>
              <a:t>DNA</a:t>
            </a:r>
            <a:r>
              <a:rPr lang="en-US" dirty="0" smtClean="0">
                <a:solidFill>
                  <a:srgbClr val="FF0000"/>
                </a:solidFill>
              </a:rPr>
              <a:t>: </a:t>
            </a:r>
            <a:r>
              <a:rPr lang="en-US" dirty="0" smtClean="0"/>
              <a:t>Nucleic </a:t>
            </a:r>
            <a:r>
              <a:rPr lang="en-US" dirty="0" smtClean="0"/>
              <a:t>acid found in cells; the genetic material that specifies protein synthesis in cells.</a:t>
            </a:r>
          </a:p>
          <a:p>
            <a:pPr algn="l" rtl="0">
              <a:buNone/>
            </a:pPr>
            <a:r>
              <a:rPr lang="en-US" b="1" u="sng" dirty="0" smtClean="0">
                <a:solidFill>
                  <a:srgbClr val="FF0000"/>
                </a:solidFill>
              </a:rPr>
              <a:t>RNA</a:t>
            </a:r>
            <a:r>
              <a:rPr lang="en-US" dirty="0" smtClean="0">
                <a:solidFill>
                  <a:srgbClr val="FF0000"/>
                </a:solidFill>
              </a:rPr>
              <a:t> </a:t>
            </a:r>
            <a:r>
              <a:rPr lang="en-US" dirty="0" smtClean="0"/>
              <a:t>:A polymer of </a:t>
            </a:r>
            <a:r>
              <a:rPr lang="en-US" dirty="0" err="1" smtClean="0"/>
              <a:t>ribonucleotides</a:t>
            </a:r>
            <a:r>
              <a:rPr lang="en-US" dirty="0" smtClean="0"/>
              <a:t>.</a:t>
            </a:r>
          </a:p>
          <a:p>
            <a:pPr algn="l" rtl="0">
              <a:buNone/>
            </a:pPr>
            <a:r>
              <a:rPr lang="en-US" b="1" u="sng" dirty="0" smtClean="0">
                <a:solidFill>
                  <a:srgbClr val="FF0000"/>
                </a:solidFill>
              </a:rPr>
              <a:t>Chromosome</a:t>
            </a:r>
            <a:r>
              <a:rPr lang="en-US" dirty="0" smtClean="0">
                <a:solidFill>
                  <a:srgbClr val="FF0000"/>
                </a:solidFill>
              </a:rPr>
              <a:t> :</a:t>
            </a:r>
            <a:r>
              <a:rPr lang="en-US" dirty="0" smtClean="0"/>
              <a:t> The DNA molecule that's packaged into thread like structures inside nucleus. Each chromosomes is made up of DNA tightly coiled many times around proteins called </a:t>
            </a:r>
            <a:r>
              <a:rPr lang="en-US" dirty="0" err="1" smtClean="0"/>
              <a:t>histones</a:t>
            </a:r>
            <a:r>
              <a:rPr lang="en-US" dirty="0" smtClean="0"/>
              <a:t> that support its structure. See the following figure:</a:t>
            </a:r>
          </a:p>
          <a:p>
            <a:pPr algn="l"/>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4242427-have-a-nice-day-handwriting-on-a-napkin-with-cup-of-coffee-and-pen.jpg"/>
          <p:cNvPicPr>
            <a:picLocks noGrp="1" noChangeAspect="1"/>
          </p:cNvPicPr>
          <p:nvPr>
            <p:ph idx="1"/>
          </p:nvPr>
        </p:nvPicPr>
        <p:blipFill>
          <a:blip r:embed="rId3"/>
          <a:stretch>
            <a:fillRect/>
          </a:stretch>
        </p:blipFill>
        <p:spPr>
          <a:xfrm>
            <a:off x="2095500" y="2094389"/>
            <a:ext cx="4953000" cy="3299460"/>
          </a:xfrm>
        </p:spPr>
      </p:pic>
      <p:sp>
        <p:nvSpPr>
          <p:cNvPr id="3" name="Footer Placeholder 2"/>
          <p:cNvSpPr>
            <a:spLocks noGrp="1"/>
          </p:cNvSpPr>
          <p:nvPr>
            <p:ph type="ftr" sz="quarter" idx="11"/>
          </p:nvPr>
        </p:nvSpPr>
        <p:spPr/>
        <p:txBody>
          <a:bodyPr/>
          <a:lstStyle/>
          <a:p>
            <a:r>
              <a:rPr lang="en-US" smtClean="0"/>
              <a:t>Lec (4+5)</a:t>
            </a:r>
            <a:endParaRPr lang="ar-IQ"/>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Chromosome</a:t>
            </a:r>
            <a:endParaRPr lang="ar-IQ" dirty="0"/>
          </a:p>
        </p:txBody>
      </p:sp>
      <p:pic>
        <p:nvPicPr>
          <p:cNvPr id="4" name="صورة 1" descr="ÙØªÙØ¬Ø© Ø¨Ø­Ø« Ø§ÙØµÙØ± Ø¹Ù âªchromosomeâ¬â"/>
          <p:cNvPicPr>
            <a:picLocks noGrp="1"/>
          </p:cNvPicPr>
          <p:nvPr>
            <p:ph idx="1"/>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66110" y="1481138"/>
            <a:ext cx="6411780" cy="4525962"/>
          </a:xfrm>
          <a:prstGeom prst="rect">
            <a:avLst/>
          </a:prstGeom>
          <a:noFill/>
          <a:ln w="28575">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786478"/>
          </a:xfrm>
        </p:spPr>
        <p:txBody>
          <a:bodyPr>
            <a:normAutofit fontScale="92500" lnSpcReduction="10000"/>
          </a:bodyPr>
          <a:lstStyle/>
          <a:p>
            <a:pPr algn="just" rtl="0"/>
            <a:r>
              <a:rPr lang="en-US" dirty="0" smtClean="0"/>
              <a:t>Each chromosome has a constriction point called the </a:t>
            </a:r>
            <a:r>
              <a:rPr lang="en-US" dirty="0" err="1" smtClean="0"/>
              <a:t>centromere</a:t>
            </a:r>
            <a:r>
              <a:rPr lang="en-US" dirty="0" smtClean="0"/>
              <a:t>, which divides the chromosome into two sections, or “arms.” The short arm of the chromosome is labeled the “p arm.” The long arm of the chromosome </a:t>
            </a:r>
          </a:p>
          <a:p>
            <a:pPr algn="just" rtl="0"/>
            <a:r>
              <a:rPr lang="en-US" dirty="0" smtClean="0"/>
              <a:t> </a:t>
            </a:r>
            <a:r>
              <a:rPr lang="en-US" dirty="0" smtClean="0"/>
              <a:t>is </a:t>
            </a:r>
            <a:r>
              <a:rPr lang="en-US" dirty="0" smtClean="0"/>
              <a:t>labeled the “q arm.” The location of the </a:t>
            </a:r>
            <a:r>
              <a:rPr lang="en-US" dirty="0" err="1" smtClean="0"/>
              <a:t>centromere</a:t>
            </a:r>
            <a:r>
              <a:rPr lang="en-US" dirty="0" smtClean="0"/>
              <a:t> on each chromosome gives the chromosome its characteristic shape, and can be used to help describe the location of specific genes.</a:t>
            </a:r>
          </a:p>
          <a:p>
            <a:pPr algn="just" rtl="0"/>
            <a:r>
              <a:rPr lang="en-US" dirty="0" smtClean="0"/>
              <a:t>Chromosomes vary in number and shape among living things. Most bacteria have one or two circular chromosomes. Whereas human along with other animals and plants, have linear chromosomes that are arranged in the nucleus.</a:t>
            </a:r>
          </a:p>
          <a:p>
            <a:pPr algn="l"/>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A </a:t>
            </a:r>
            <a:r>
              <a:rPr lang="en-US" dirty="0" smtClean="0"/>
              <a:t>pentose phosphate and 4 nitrogenous </a:t>
            </a:r>
            <a:r>
              <a:rPr lang="en-US" dirty="0" err="1" smtClean="0"/>
              <a:t>bases.Pentose</a:t>
            </a:r>
            <a:r>
              <a:rPr lang="en-US" dirty="0" smtClean="0"/>
              <a:t> sugar are of two types either </a:t>
            </a:r>
            <a:r>
              <a:rPr lang="en-US" dirty="0" err="1" smtClean="0"/>
              <a:t>deoxyribose</a:t>
            </a:r>
            <a:r>
              <a:rPr lang="en-US" dirty="0" smtClean="0"/>
              <a:t> such as in DNA or ribose in RNA. See the following figure </a:t>
            </a:r>
            <a:r>
              <a:rPr lang="en-US" dirty="0" smtClean="0"/>
              <a:t>:</a:t>
            </a:r>
            <a:endParaRPr lang="en-US" dirty="0" smtClean="0"/>
          </a:p>
          <a:p>
            <a:pPr algn="l"/>
            <a:endParaRPr lang="ar-IQ" b="1" dirty="0"/>
          </a:p>
        </p:txBody>
      </p:sp>
      <p:sp>
        <p:nvSpPr>
          <p:cNvPr id="3" name="Title 2"/>
          <p:cNvSpPr>
            <a:spLocks noGrp="1"/>
          </p:cNvSpPr>
          <p:nvPr>
            <p:ph type="title"/>
          </p:nvPr>
        </p:nvSpPr>
        <p:spPr/>
        <p:txBody>
          <a:bodyPr/>
          <a:lstStyle/>
          <a:p>
            <a:r>
              <a:rPr lang="en-US" u="sng" dirty="0" smtClean="0"/>
              <a:t>Nucleic acids:</a:t>
            </a:r>
            <a:endParaRPr lang="ar-IQ" dirty="0"/>
          </a:p>
        </p:txBody>
      </p:sp>
      <p:pic>
        <p:nvPicPr>
          <p:cNvPr id="4" name="صورة 19" descr="http://iws.collin.edu/biopage/faculty/mcculloch/1408/notes/macromolecules/images/pentose%20sugar.jpg">
            <a:hlinkClick r:id="rId2"/>
          </p:cNvPr>
          <p:cNvPicPr/>
          <p:nvPr/>
        </p:nvPicPr>
        <p:blipFill>
          <a:blip r:embed="rId3" cstate="print"/>
          <a:srcRect/>
          <a:stretch>
            <a:fillRect/>
          </a:stretch>
        </p:blipFill>
        <p:spPr bwMode="auto">
          <a:xfrm>
            <a:off x="2643174" y="3311350"/>
            <a:ext cx="3714776" cy="2689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0">
              <a:buNone/>
            </a:pPr>
            <a:r>
              <a:rPr lang="en-US" dirty="0" smtClean="0"/>
              <a:t>Are </a:t>
            </a:r>
            <a:r>
              <a:rPr lang="en-US" dirty="0" smtClean="0"/>
              <a:t>organic molecules that serve as subunits of N. acid like DNA and RNA. It considered as building block of N. acids. Nucleotides are  composed of phosphate bonding to pentose ( five carbon) and to nitrogenous base.</a:t>
            </a:r>
          </a:p>
          <a:p>
            <a:pPr algn="just" rtl="0"/>
            <a:endParaRPr lang="ar-IQ" dirty="0"/>
          </a:p>
        </p:txBody>
      </p:sp>
      <p:sp>
        <p:nvSpPr>
          <p:cNvPr id="3" name="Title 2"/>
          <p:cNvSpPr>
            <a:spLocks noGrp="1"/>
          </p:cNvSpPr>
          <p:nvPr>
            <p:ph type="title"/>
          </p:nvPr>
        </p:nvSpPr>
        <p:spPr/>
        <p:txBody>
          <a:bodyPr/>
          <a:lstStyle/>
          <a:p>
            <a:r>
              <a:rPr lang="en-US" u="sng" dirty="0" smtClean="0"/>
              <a:t>Nucleotides</a:t>
            </a:r>
            <a:r>
              <a:rPr lang="en-US" dirty="0" smtClean="0"/>
              <a:t>:</a:t>
            </a:r>
            <a:endParaRPr lang="ar-IQ" dirty="0"/>
          </a:p>
        </p:txBody>
      </p:sp>
      <p:pic>
        <p:nvPicPr>
          <p:cNvPr id="4" name="صورة 7" descr="ÙØªÙØ¬Ø© Ø¨Ø­Ø« Ø§ÙØµÙØ± Ø¹Ù âªnucleotideâ¬â"/>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357422" y="3929066"/>
            <a:ext cx="2464970" cy="1309838"/>
          </a:xfrm>
          <a:prstGeom prst="rect">
            <a:avLst/>
          </a:prstGeom>
          <a:noFill/>
          <a:ln w="28575">
            <a:solidFill>
              <a:schemeClr val="tx1"/>
            </a:solidFill>
          </a:ln>
        </p:spPr>
      </p:pic>
      <p:pic>
        <p:nvPicPr>
          <p:cNvPr id="5" name="صورة 9" descr="ÙØªÙØ¬Ø© Ø¨Ø­Ø« Ø§ÙØµÙØ± Ø¹Ù âªnucleotideâ¬â"/>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14942" y="3929066"/>
            <a:ext cx="2400300" cy="1314450"/>
          </a:xfrm>
          <a:prstGeom prst="rect">
            <a:avLst/>
          </a:prstGeom>
          <a:noFill/>
          <a:ln w="28575">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4948068"/>
          </a:xfrm>
        </p:spPr>
        <p:txBody>
          <a:bodyPr>
            <a:normAutofit fontScale="77500" lnSpcReduction="20000"/>
          </a:bodyPr>
          <a:lstStyle/>
          <a:p>
            <a:pPr algn="just" rtl="0"/>
            <a:r>
              <a:rPr lang="en-US" dirty="0" smtClean="0"/>
              <a:t>The </a:t>
            </a:r>
            <a:r>
              <a:rPr lang="en-US" dirty="0" smtClean="0"/>
              <a:t>combination of base with sugar pentose called Nucleoside.</a:t>
            </a:r>
          </a:p>
          <a:p>
            <a:pPr algn="just" rtl="0"/>
            <a:r>
              <a:rPr lang="en-US" dirty="0" smtClean="0"/>
              <a:t>Genetic information is stored as a sequence of bases in deoxyribonucleic acid ( DNA)except in a </a:t>
            </a:r>
            <a:r>
              <a:rPr lang="en-US" dirty="0" err="1" smtClean="0"/>
              <a:t>bacteriophages</a:t>
            </a:r>
            <a:r>
              <a:rPr lang="en-US" dirty="0" smtClean="0"/>
              <a:t> &amp; some viruses such as </a:t>
            </a:r>
            <a:r>
              <a:rPr lang="en-US" dirty="0" err="1" smtClean="0"/>
              <a:t>reovirus</a:t>
            </a:r>
            <a:r>
              <a:rPr lang="en-US" dirty="0" smtClean="0"/>
              <a:t> and numerous plants and animal is ribonucleic acid (RNA).</a:t>
            </a:r>
          </a:p>
          <a:p>
            <a:pPr algn="just" rtl="0"/>
            <a:r>
              <a:rPr lang="en-US" dirty="0" smtClean="0"/>
              <a:t>All types of cells contain 4 units or base linked to various sequences by 3 </a:t>
            </a:r>
            <a:r>
              <a:rPr lang="en-US" baseline="30000" dirty="0" smtClean="0"/>
              <a:t>- </a:t>
            </a:r>
            <a:r>
              <a:rPr lang="en-US" dirty="0" smtClean="0"/>
              <a:t>to 5</a:t>
            </a:r>
            <a:r>
              <a:rPr lang="en-US" baseline="30000" dirty="0" smtClean="0"/>
              <a:t>-</a:t>
            </a:r>
            <a:r>
              <a:rPr lang="en-US" dirty="0" smtClean="0"/>
              <a:t>phosphodister.</a:t>
            </a:r>
          </a:p>
          <a:p>
            <a:pPr algn="just" rtl="0"/>
            <a:r>
              <a:rPr lang="en-US" dirty="0" smtClean="0"/>
              <a:t>There are 4 kinds of nitrogenous bases in DNA. These fall into two classes, </a:t>
            </a:r>
            <a:r>
              <a:rPr lang="en-US" dirty="0" err="1" smtClean="0"/>
              <a:t>purines</a:t>
            </a:r>
            <a:r>
              <a:rPr lang="en-US" dirty="0" smtClean="0"/>
              <a:t> and </a:t>
            </a:r>
            <a:r>
              <a:rPr lang="en-US" dirty="0" err="1" smtClean="0"/>
              <a:t>pyrimidines</a:t>
            </a:r>
            <a:r>
              <a:rPr lang="en-US" dirty="0" smtClean="0"/>
              <a:t>. The </a:t>
            </a:r>
            <a:r>
              <a:rPr lang="en-US" dirty="0" err="1" smtClean="0"/>
              <a:t>purine</a:t>
            </a:r>
            <a:r>
              <a:rPr lang="en-US" dirty="0" smtClean="0"/>
              <a:t> bases are referred to as A and G and the </a:t>
            </a:r>
            <a:r>
              <a:rPr lang="en-US" dirty="0" err="1" smtClean="0"/>
              <a:t>pyrimidines</a:t>
            </a:r>
            <a:r>
              <a:rPr lang="en-US" dirty="0" smtClean="0"/>
              <a:t> as T and C. In RNA there is a U base instead of the T that's paired by hydrogen bonding in the centre of molecule.</a:t>
            </a:r>
          </a:p>
          <a:p>
            <a:pPr algn="just" rtl="0"/>
            <a:r>
              <a:rPr lang="en-US" dirty="0" smtClean="0"/>
              <a:t>Most DNA molecule are double strand with complementary bases such as (A-T; G-C). The complementarily of the bases enables one strand( template strand) to provide the information for copying or expression of information in other strand . See the following fig.	</a:t>
            </a:r>
          </a:p>
          <a:p>
            <a:pPr algn="just"/>
            <a:endParaRPr lang="ar-IQ" dirty="0"/>
          </a:p>
        </p:txBody>
      </p:sp>
      <p:sp>
        <p:nvSpPr>
          <p:cNvPr id="3" name="Title 2"/>
          <p:cNvSpPr>
            <a:spLocks noGrp="1"/>
          </p:cNvSpPr>
          <p:nvPr>
            <p:ph type="title"/>
          </p:nvPr>
        </p:nvSpPr>
        <p:spPr/>
        <p:txBody>
          <a:bodyPr/>
          <a:lstStyle/>
          <a:p>
            <a:r>
              <a:rPr lang="en-US" u="sng" dirty="0" smtClean="0"/>
              <a:t>Nucleosides</a:t>
            </a:r>
            <a:r>
              <a:rPr lang="en-US" dirty="0" smtClean="0"/>
              <a:t> :</a:t>
            </a: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0" descr="ÙØªÙØ¬Ø© Ø¨Ø­Ø« Ø§ÙØµÙØ± Ø¹Ù âªnucleotideâ¬â"/>
          <p:cNvPicPr>
            <a:picLocks noGrp="1"/>
          </p:cNvPicPr>
          <p:nvPr>
            <p:ph idx="1"/>
          </p:nvPr>
        </p:nvPicPr>
        <p:blipFill>
          <a:blip r:embed="rId2" cstate="print">
            <a:extLst>
              <a:ext uri="{BEBA8EAE-BF5A-486C-A8C5-ECC9F3942E4B}">
                <a14:imgProp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14:imgLayer r:embed="rId13">
                    <a14:imgEffect>
                      <a14:brightnessContrast bright="-2000"/>
                    </a14:imgEffect>
                  </a14:imgLayer>
                </a14:imgProps>
              </a:ex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785918" y="785794"/>
            <a:ext cx="5715040" cy="5357850"/>
          </a:xfrm>
          <a:prstGeom prst="rect">
            <a:avLst/>
          </a:prstGeom>
          <a:noFill/>
          <a:ln w="28575">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lvl="0" indent="-514350" algn="just" rtl="0">
              <a:buFont typeface="+mj-lt"/>
              <a:buAutoNum type="arabicPeriod"/>
            </a:pPr>
            <a:r>
              <a:rPr lang="en-US" dirty="0" smtClean="0"/>
              <a:t>The </a:t>
            </a:r>
            <a:r>
              <a:rPr lang="en-US" dirty="0" smtClean="0"/>
              <a:t>DNA in various spp. Or cells composed of the same </a:t>
            </a:r>
            <a:r>
              <a:rPr lang="en-US" dirty="0" smtClean="0"/>
              <a:t>bases.</a:t>
            </a:r>
          </a:p>
          <a:p>
            <a:pPr marL="624078" lvl="0" indent="-514350" algn="just" rtl="0">
              <a:buFont typeface="+mj-lt"/>
              <a:buAutoNum type="arabicPeriod"/>
            </a:pPr>
            <a:r>
              <a:rPr lang="en-US" dirty="0" smtClean="0"/>
              <a:t>The </a:t>
            </a:r>
            <a:r>
              <a:rPr lang="en-US" dirty="0" smtClean="0"/>
              <a:t>base composition of DNA varies from one individual to </a:t>
            </a:r>
            <a:r>
              <a:rPr lang="en-US" dirty="0" smtClean="0"/>
              <a:t>another.</a:t>
            </a:r>
          </a:p>
          <a:p>
            <a:pPr marL="624078" lvl="0" indent="-514350" algn="just" rtl="0">
              <a:buFont typeface="+mj-lt"/>
              <a:buAutoNum type="arabicPeriod"/>
            </a:pPr>
            <a:r>
              <a:rPr lang="en-US" dirty="0" smtClean="0"/>
              <a:t>The </a:t>
            </a:r>
            <a:r>
              <a:rPr lang="en-US" dirty="0" smtClean="0"/>
              <a:t>base composition of DNA of a given species does not change with age, nutritional states, or environmental </a:t>
            </a:r>
            <a:r>
              <a:rPr lang="en-US" dirty="0" smtClean="0"/>
              <a:t>changes.</a:t>
            </a:r>
          </a:p>
          <a:p>
            <a:pPr marL="624078" lvl="0" indent="-514350" algn="just" rtl="0">
              <a:buFont typeface="+mj-lt"/>
              <a:buAutoNum type="arabicPeriod"/>
            </a:pPr>
            <a:r>
              <a:rPr lang="en-US" dirty="0" smtClean="0"/>
              <a:t>The </a:t>
            </a:r>
            <a:r>
              <a:rPr lang="en-US" dirty="0" smtClean="0"/>
              <a:t>number of adenine residues is equal to the number of thymine.</a:t>
            </a:r>
          </a:p>
          <a:p>
            <a:pPr algn="l"/>
            <a:endParaRPr lang="ar-IQ" dirty="0"/>
          </a:p>
        </p:txBody>
      </p:sp>
      <p:sp>
        <p:nvSpPr>
          <p:cNvPr id="3" name="Title 2"/>
          <p:cNvSpPr>
            <a:spLocks noGrp="1"/>
          </p:cNvSpPr>
          <p:nvPr>
            <p:ph type="title"/>
          </p:nvPr>
        </p:nvSpPr>
        <p:spPr/>
        <p:txBody>
          <a:bodyPr>
            <a:normAutofit/>
          </a:bodyPr>
          <a:lstStyle/>
          <a:p>
            <a:r>
              <a:rPr lang="en-US" u="sng" dirty="0" smtClean="0"/>
              <a:t>Properties of DNA</a:t>
            </a:r>
            <a:r>
              <a:rPr lang="en-US" u="sng" dirty="0" smtClean="0"/>
              <a:t>:</a:t>
            </a:r>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TotalTime>
  <Words>1128</Words>
  <Application>Microsoft Office PowerPoint</Application>
  <PresentationFormat>On-screen Show (4:3)</PresentationFormat>
  <Paragraphs>76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Genetics of Bacteria </vt:lpstr>
      <vt:lpstr>Slide 2</vt:lpstr>
      <vt:lpstr>Chromosome</vt:lpstr>
      <vt:lpstr>Slide 4</vt:lpstr>
      <vt:lpstr>Nucleic acids:</vt:lpstr>
      <vt:lpstr>Nucleotides:</vt:lpstr>
      <vt:lpstr>Nucleosides :</vt:lpstr>
      <vt:lpstr>Slide 8</vt:lpstr>
      <vt:lpstr>Properties of DNA:</vt:lpstr>
      <vt:lpstr>The DNA act as:</vt:lpstr>
      <vt:lpstr>Structure of DNA:</vt:lpstr>
      <vt:lpstr>The important features of their model proved:</vt:lpstr>
      <vt:lpstr>RNA is another class of nucleic acid:</vt:lpstr>
      <vt:lpstr>RNA, it differs from DNA in the following points:</vt:lpstr>
      <vt:lpstr>Slide 15</vt:lpstr>
      <vt:lpstr>Types of RNA: mRNA, rRNA and tRNA:</vt:lpstr>
      <vt:lpstr>Plasmids:</vt:lpstr>
      <vt:lpstr>Plasmid replication</vt:lpstr>
      <vt:lpstr>Transposon: </vt:lpstr>
      <vt:lpstr>Slide 20</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Taxonomy</dc:title>
  <dc:creator>hp</dc:creator>
  <cp:lastModifiedBy>hp</cp:lastModifiedBy>
  <cp:revision>17</cp:revision>
  <dcterms:created xsi:type="dcterms:W3CDTF">2018-11-13T09:12:30Z</dcterms:created>
  <dcterms:modified xsi:type="dcterms:W3CDTF">2018-11-13T09:30:15Z</dcterms:modified>
</cp:coreProperties>
</file>